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4"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569"/>
    <p:restoredTop sz="69377"/>
  </p:normalViewPr>
  <p:slideViewPr>
    <p:cSldViewPr snapToGrid="0" snapToObjects="1">
      <p:cViewPr varScale="1">
        <p:scale>
          <a:sx n="87" d="100"/>
          <a:sy n="87" d="100"/>
        </p:scale>
        <p:origin x="1536" y="192"/>
      </p:cViewPr>
      <p:guideLst/>
    </p:cSldViewPr>
  </p:slideViewPr>
  <p:notesTextViewPr>
    <p:cViewPr>
      <p:scale>
        <a:sx n="145" d="100"/>
        <a:sy n="145" d="100"/>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5E21F0-4469-0A43-8430-0D411C9AAD1A}" type="datetimeFigureOut">
              <a:rPr lang="en-US" smtClean="0"/>
              <a:t>9/9/22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BA2893-A719-054E-BBA7-3FFF4E6780ED}" type="slidenum">
              <a:rPr lang="en-US" smtClean="0"/>
              <a:t>‹#›</a:t>
            </a:fld>
            <a:endParaRPr lang="en-US"/>
          </a:p>
        </p:txBody>
      </p:sp>
    </p:spTree>
    <p:extLst>
      <p:ext uri="{BB962C8B-B14F-4D97-AF65-F5344CB8AC3E}">
        <p14:creationId xmlns:p14="http://schemas.microsoft.com/office/powerpoint/2010/main" val="687273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Today I would like to introduce to everyone about the topic </a:t>
            </a:r>
            <a:r>
              <a:rPr lang="en-US" b="1" dirty="0" smtClean="0"/>
              <a:t>A  </a:t>
            </a:r>
            <a:r>
              <a:rPr lang="en-US" sz="1200" b="1" dirty="0" smtClean="0"/>
              <a:t>Automatic </a:t>
            </a:r>
            <a:r>
              <a:rPr lang="en-US" b="1" dirty="0" smtClean="0"/>
              <a:t>License Plate Recognition Based on the YOLO Detector</a:t>
            </a:r>
            <a:endParaRPr lang="en-US" dirty="0"/>
          </a:p>
        </p:txBody>
      </p:sp>
      <p:sp>
        <p:nvSpPr>
          <p:cNvPr id="4" name="Slide Number Placeholder 3"/>
          <p:cNvSpPr>
            <a:spLocks noGrp="1"/>
          </p:cNvSpPr>
          <p:nvPr>
            <p:ph type="sldNum" sz="quarter" idx="10"/>
          </p:nvPr>
        </p:nvSpPr>
        <p:spPr/>
        <p:txBody>
          <a:bodyPr/>
          <a:lstStyle/>
          <a:p>
            <a:fld id="{73BA2893-A719-054E-BBA7-3FFF4E6780ED}" type="slidenum">
              <a:rPr lang="en-US" smtClean="0"/>
              <a:t>1</a:t>
            </a:fld>
            <a:endParaRPr lang="en-US"/>
          </a:p>
        </p:txBody>
      </p:sp>
    </p:spTree>
    <p:extLst>
      <p:ext uri="{BB962C8B-B14F-4D97-AF65-F5344CB8AC3E}">
        <p14:creationId xmlns:p14="http://schemas.microsoft.com/office/powerpoint/2010/main" val="3370351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My presentation consists of 4 parts:</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First part is </a:t>
            </a:r>
            <a:r>
              <a:rPr lang="en-US" b="1" u="sng" dirty="0" smtClean="0"/>
              <a:t>INTRODUCTION</a:t>
            </a: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next part is </a:t>
            </a:r>
            <a:r>
              <a:rPr lang="en-US" b="1" u="sng" dirty="0" smtClean="0"/>
              <a:t>THE ALPR DATASET</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part 3 is </a:t>
            </a:r>
            <a:r>
              <a:rPr lang="en-US" b="1" u="sng" dirty="0" smtClean="0"/>
              <a:t>PROPOSED ALPR APPROACH</a:t>
            </a: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And final</a:t>
            </a:r>
            <a:r>
              <a:rPr lang="en-US" b="1" baseline="0" dirty="0" smtClean="0"/>
              <a:t> part is Conclusion</a:t>
            </a:r>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a:p>
            <a:endParaRPr lang="en-US" dirty="0"/>
          </a:p>
        </p:txBody>
      </p:sp>
      <p:sp>
        <p:nvSpPr>
          <p:cNvPr id="4" name="Slide Number Placeholder 3"/>
          <p:cNvSpPr>
            <a:spLocks noGrp="1"/>
          </p:cNvSpPr>
          <p:nvPr>
            <p:ph type="sldNum" sz="quarter" idx="10"/>
          </p:nvPr>
        </p:nvSpPr>
        <p:spPr/>
        <p:txBody>
          <a:bodyPr/>
          <a:lstStyle/>
          <a:p>
            <a:fld id="{73BA2893-A719-054E-BBA7-3FFF4E6780ED}" type="slidenum">
              <a:rPr lang="en-US" smtClean="0"/>
              <a:t>2</a:t>
            </a:fld>
            <a:endParaRPr lang="en-US"/>
          </a:p>
        </p:txBody>
      </p:sp>
    </p:spTree>
    <p:extLst>
      <p:ext uri="{BB962C8B-B14F-4D97-AF65-F5344CB8AC3E}">
        <p14:creationId xmlns:p14="http://schemas.microsoft.com/office/powerpoint/2010/main" val="8596878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smtClean="0"/>
              <a:t>Automatic License Plate Recognition (ALPR) has been a frequent topic of research due to many practical applications, such as automatic toll collection, traffic law enforcement, private spaces access control and road traffic monitoring. ALPR systems typically have three stages: License Plate (LP) detection, character segmentation and character recognition. </a:t>
            </a:r>
          </a:p>
          <a:p>
            <a:endParaRPr lang="en-US" dirty="0"/>
          </a:p>
        </p:txBody>
      </p:sp>
      <p:sp>
        <p:nvSpPr>
          <p:cNvPr id="4" name="Slide Number Placeholder 3"/>
          <p:cNvSpPr>
            <a:spLocks noGrp="1"/>
          </p:cNvSpPr>
          <p:nvPr>
            <p:ph type="sldNum" sz="quarter" idx="10"/>
          </p:nvPr>
        </p:nvSpPr>
        <p:spPr/>
        <p:txBody>
          <a:bodyPr/>
          <a:lstStyle/>
          <a:p>
            <a:fld id="{73BA2893-A719-054E-BBA7-3FFF4E6780ED}" type="slidenum">
              <a:rPr lang="en-US" smtClean="0"/>
              <a:t>3</a:t>
            </a:fld>
            <a:endParaRPr lang="en-US"/>
          </a:p>
        </p:txBody>
      </p:sp>
    </p:spTree>
    <p:extLst>
      <p:ext uri="{BB962C8B-B14F-4D97-AF65-F5344CB8AC3E}">
        <p14:creationId xmlns:p14="http://schemas.microsoft.com/office/powerpoint/2010/main" val="18055356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3BA2893-A719-054E-BBA7-3FFF4E6780ED}" type="slidenum">
              <a:rPr lang="en-US" smtClean="0"/>
              <a:t>4</a:t>
            </a:fld>
            <a:endParaRPr lang="en-US"/>
          </a:p>
        </p:txBody>
      </p:sp>
    </p:spTree>
    <p:extLst>
      <p:ext uri="{BB962C8B-B14F-4D97-AF65-F5344CB8AC3E}">
        <p14:creationId xmlns:p14="http://schemas.microsoft.com/office/powerpoint/2010/main" val="8867000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We train two CNNs in this stage: one for vehicle detection in the input image and other for LP detection in the detected vehicle.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While the entire frame and the vehicle coordinates are used as inputs to train the vehicle detection CNN, the vehicle patch (with a margin) and the coordinates of its LP are used to learn the LP detection network.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73BA2893-A719-054E-BBA7-3FFF4E6780ED}" type="slidenum">
              <a:rPr lang="en-US" smtClean="0"/>
              <a:t>6</a:t>
            </a:fld>
            <a:endParaRPr lang="en-US"/>
          </a:p>
        </p:txBody>
      </p:sp>
    </p:spTree>
    <p:extLst>
      <p:ext uri="{BB962C8B-B14F-4D97-AF65-F5344CB8AC3E}">
        <p14:creationId xmlns:p14="http://schemas.microsoft.com/office/powerpoint/2010/main" val="19016849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Therefore, we evaluate different padding values (1-3 pixels) in the segmented characters to achieve higher recognition rates. </a:t>
            </a:r>
          </a:p>
          <a:p>
            <a:r>
              <a:rPr lang="en-US" dirty="0" smtClean="0"/>
              <a:t>As Fig. 3 illustrates, the more padding pixels the more noise information is added (e.g., portions of other characters or the LP frame).</a:t>
            </a:r>
            <a:endParaRPr lang="en-US" dirty="0"/>
          </a:p>
        </p:txBody>
      </p:sp>
      <p:sp>
        <p:nvSpPr>
          <p:cNvPr id="4" name="Slide Number Placeholder 3"/>
          <p:cNvSpPr>
            <a:spLocks noGrp="1"/>
          </p:cNvSpPr>
          <p:nvPr>
            <p:ph type="sldNum" sz="quarter" idx="10"/>
          </p:nvPr>
        </p:nvSpPr>
        <p:spPr/>
        <p:txBody>
          <a:bodyPr/>
          <a:lstStyle/>
          <a:p>
            <a:fld id="{73BA2893-A719-054E-BBA7-3FFF4E6780ED}" type="slidenum">
              <a:rPr lang="en-US" smtClean="0"/>
              <a:t>7</a:t>
            </a:fld>
            <a:endParaRPr lang="en-US"/>
          </a:p>
        </p:txBody>
      </p:sp>
    </p:spTree>
    <p:extLst>
      <p:ext uri="{BB962C8B-B14F-4D97-AF65-F5344CB8AC3E}">
        <p14:creationId xmlns:p14="http://schemas.microsoft.com/office/powerpoint/2010/main" val="9769115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Having knowledge of the specific LP country layout (e.g., the Vietnam layout), we know which characters are letters and which are digits by their position.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We sort the segmented characters by their horizontal and vertical positions for cars and motorcycles, respectively.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first three or four characters correspond to the letters or digits and the last four or five to the digits, even in cases where the LP is considerably tilted.</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It is worth noting that a country (e.g., USA) might have different LP layouts, so this approach would not be suitable in such cases.</a:t>
            </a:r>
          </a:p>
          <a:p>
            <a:endParaRPr lang="en-US" dirty="0"/>
          </a:p>
        </p:txBody>
      </p:sp>
      <p:sp>
        <p:nvSpPr>
          <p:cNvPr id="4" name="Slide Number Placeholder 3"/>
          <p:cNvSpPr>
            <a:spLocks noGrp="1"/>
          </p:cNvSpPr>
          <p:nvPr>
            <p:ph type="sldNum" sz="quarter" idx="10"/>
          </p:nvPr>
        </p:nvSpPr>
        <p:spPr/>
        <p:txBody>
          <a:bodyPr/>
          <a:lstStyle/>
          <a:p>
            <a:fld id="{73BA2893-A719-054E-BBA7-3FFF4E6780ED}" type="slidenum">
              <a:rPr lang="en-US" smtClean="0"/>
              <a:t>8</a:t>
            </a:fld>
            <a:endParaRPr lang="en-US"/>
          </a:p>
        </p:txBody>
      </p:sp>
    </p:spTree>
    <p:extLst>
      <p:ext uri="{BB962C8B-B14F-4D97-AF65-F5344CB8AC3E}">
        <p14:creationId xmlns:p14="http://schemas.microsoft.com/office/powerpoint/2010/main" val="11271285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In this work, I have presented a robust real-time end-to-end ALPR system using the state-of-the-art YOLO object detection CNNs.</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my system was conceived and evaluated on country-specific dataset from Vietnam,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 believe that the proposed ALPR system is robust to locate vehicle, LPs and alphanumeric characters from any other country. In this direction, aiming a fully robust system we just need to design a character recognition module that is independent of the LP layout. </a:t>
            </a:r>
          </a:p>
          <a:p>
            <a:endParaRPr lang="en-US" dirty="0"/>
          </a:p>
        </p:txBody>
      </p:sp>
      <p:sp>
        <p:nvSpPr>
          <p:cNvPr id="4" name="Slide Number Placeholder 3"/>
          <p:cNvSpPr>
            <a:spLocks noGrp="1"/>
          </p:cNvSpPr>
          <p:nvPr>
            <p:ph type="sldNum" sz="quarter" idx="10"/>
          </p:nvPr>
        </p:nvSpPr>
        <p:spPr/>
        <p:txBody>
          <a:bodyPr/>
          <a:lstStyle/>
          <a:p>
            <a:fld id="{73BA2893-A719-054E-BBA7-3FFF4E6780ED}" type="slidenum">
              <a:rPr lang="en-US" smtClean="0"/>
              <a:t>9</a:t>
            </a:fld>
            <a:endParaRPr lang="en-US"/>
          </a:p>
        </p:txBody>
      </p:sp>
    </p:spTree>
    <p:extLst>
      <p:ext uri="{BB962C8B-B14F-4D97-AF65-F5344CB8AC3E}">
        <p14:creationId xmlns:p14="http://schemas.microsoft.com/office/powerpoint/2010/main" val="1526699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2A19FCD6-CECB-A74F-924B-E3A5726A1FCB}" type="datetimeFigureOut">
              <a:rPr lang="en-US" smtClean="0"/>
              <a:t>9/9/22</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103375DA-DE71-EC45-BB60-C8E68C5524B1}"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A19FCD6-CECB-A74F-924B-E3A5726A1FCB}" type="datetimeFigureOut">
              <a:rPr lang="en-US" smtClean="0"/>
              <a:t>9/9/22</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03375DA-DE71-EC45-BB60-C8E68C5524B1}"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A19FCD6-CECB-A74F-924B-E3A5726A1FCB}" type="datetimeFigureOut">
              <a:rPr lang="en-US" smtClean="0"/>
              <a:t>9/9/22</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03375DA-DE71-EC45-BB60-C8E68C5524B1}"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2A19FCD6-CECB-A74F-924B-E3A5726A1FCB}" type="datetimeFigureOut">
              <a:rPr lang="en-US" smtClean="0"/>
              <a:t>9/9/22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03375DA-DE71-EC45-BB60-C8E68C5524B1}"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2A19FCD6-CECB-A74F-924B-E3A5726A1FCB}" type="datetimeFigureOut">
              <a:rPr lang="en-US" smtClean="0"/>
              <a:t>9/9/22</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03375DA-DE71-EC45-BB60-C8E68C5524B1}"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2A19FCD6-CECB-A74F-924B-E3A5726A1FCB}" type="datetimeFigureOut">
              <a:rPr lang="en-US" smtClean="0"/>
              <a:t>9/9/22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03375DA-DE71-EC45-BB60-C8E68C5524B1}"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A19FCD6-CECB-A74F-924B-E3A5726A1FCB}" type="datetimeFigureOut">
              <a:rPr lang="en-US" smtClean="0"/>
              <a:t>9/9/22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03375DA-DE71-EC45-BB60-C8E68C5524B1}"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A19FCD6-CECB-A74F-924B-E3A5726A1FCB}" type="datetimeFigureOut">
              <a:rPr lang="en-US" smtClean="0"/>
              <a:t>9/9/22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03375DA-DE71-EC45-BB60-C8E68C5524B1}"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A19FCD6-CECB-A74F-924B-E3A5726A1FCB}" type="datetimeFigureOut">
              <a:rPr lang="en-US" smtClean="0"/>
              <a:t>9/9/22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103375DA-DE71-EC45-BB60-C8E68C5524B1}"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A19FCD6-CECB-A74F-924B-E3A5726A1FCB}" type="datetimeFigureOut">
              <a:rPr lang="en-US" smtClean="0"/>
              <a:t>9/9/22</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103375DA-DE71-EC45-BB60-C8E68C5524B1}"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A19FCD6-CECB-A74F-924B-E3A5726A1FCB}" type="datetimeFigureOut">
              <a:rPr lang="en-US" smtClean="0"/>
              <a:t>9/9/22</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103375DA-DE71-EC45-BB60-C8E68C5524B1}"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A19FCD6-CECB-A74F-924B-E3A5726A1FCB}" type="datetimeFigureOut">
              <a:rPr lang="en-US" smtClean="0"/>
              <a:t>9/9/22</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103375DA-DE71-EC45-BB60-C8E68C5524B1}"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A19FCD6-CECB-A74F-924B-E3A5726A1FCB}" type="datetimeFigureOut">
              <a:rPr lang="en-US" smtClean="0"/>
              <a:t>9/9/22</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103375DA-DE71-EC45-BB60-C8E68C5524B1}"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19FCD6-CECB-A74F-924B-E3A5726A1FCB}" type="datetimeFigureOut">
              <a:rPr lang="en-US" smtClean="0"/>
              <a:t>9/9/22</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103375DA-DE71-EC45-BB60-C8E68C5524B1}"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A19FCD6-CECB-A74F-924B-E3A5726A1FCB}" type="datetimeFigureOut">
              <a:rPr lang="en-US" smtClean="0"/>
              <a:t>9/9/22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103375DA-DE71-EC45-BB60-C8E68C5524B1}"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A19FCD6-CECB-A74F-924B-E3A5726A1FCB}" type="datetimeFigureOut">
              <a:rPr lang="en-US" smtClean="0"/>
              <a:t>9/9/22</a:t>
            </a:fld>
            <a:endParaRPr lang="en-US"/>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103375DA-DE71-EC45-BB60-C8E68C5524B1}"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2A19FCD6-CECB-A74F-924B-E3A5726A1FCB}" type="datetimeFigureOut">
              <a:rPr lang="en-US" smtClean="0"/>
              <a:t>9/9/22</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103375DA-DE71-EC45-BB60-C8E68C5524B1}" type="slidenum">
              <a:rPr lang="en-US" smtClean="0"/>
              <a:t>‹#›</a:t>
            </a:fld>
            <a:endParaRPr lang="en-US"/>
          </a:p>
        </p:txBody>
      </p:sp>
    </p:spTree>
    <p:extLst>
      <p:ext uri="{BB962C8B-B14F-4D97-AF65-F5344CB8AC3E}">
        <p14:creationId xmlns:p14="http://schemas.microsoft.com/office/powerpoint/2010/main" val="664314075"/>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89212" y="1537138"/>
            <a:ext cx="8915399" cy="2262781"/>
          </a:xfrm>
        </p:spPr>
        <p:txBody>
          <a:bodyPr>
            <a:noAutofit/>
          </a:bodyPr>
          <a:lstStyle/>
          <a:p>
            <a:r>
              <a:rPr lang="en-US" b="1" dirty="0"/>
              <a:t>A </a:t>
            </a:r>
            <a:r>
              <a:rPr lang="en-US" b="1" dirty="0"/>
              <a:t>Automatic</a:t>
            </a:r>
            <a:r>
              <a:rPr lang="en-US" b="1" dirty="0" smtClean="0"/>
              <a:t> </a:t>
            </a:r>
            <a:r>
              <a:rPr lang="en-US" b="1" dirty="0"/>
              <a:t>License Plate Recognition </a:t>
            </a:r>
            <a:r>
              <a:rPr lang="en-US" b="1" dirty="0" smtClean="0"/>
              <a:t>Based </a:t>
            </a:r>
            <a:br>
              <a:rPr lang="en-US" b="1" dirty="0" smtClean="0"/>
            </a:br>
            <a:r>
              <a:rPr lang="en-US" b="1" dirty="0" smtClean="0"/>
              <a:t>on </a:t>
            </a:r>
            <a:r>
              <a:rPr lang="en-US" b="1" dirty="0"/>
              <a:t>the YOLO </a:t>
            </a:r>
            <a:r>
              <a:rPr lang="en-US" b="1" dirty="0" smtClean="0"/>
              <a:t>Detector</a:t>
            </a:r>
            <a:endParaRPr lang="en-US" dirty="0"/>
          </a:p>
        </p:txBody>
      </p:sp>
      <p:sp>
        <p:nvSpPr>
          <p:cNvPr id="3" name="Subtitle 2"/>
          <p:cNvSpPr>
            <a:spLocks noGrp="1"/>
          </p:cNvSpPr>
          <p:nvPr>
            <p:ph type="subTitle" idx="1"/>
          </p:nvPr>
        </p:nvSpPr>
        <p:spPr/>
        <p:txBody>
          <a:bodyPr/>
          <a:lstStyle/>
          <a:p>
            <a:pPr algn="ctr"/>
            <a:r>
              <a:rPr lang="en-US" b="1" dirty="0" smtClean="0"/>
              <a:t>Trinh </a:t>
            </a:r>
            <a:r>
              <a:rPr lang="en-US" b="1" dirty="0" err="1" smtClean="0"/>
              <a:t>Quyet</a:t>
            </a:r>
            <a:r>
              <a:rPr lang="en-US" b="1" dirty="0" smtClean="0"/>
              <a:t> Tien – 20211262M </a:t>
            </a:r>
            <a:endParaRPr lang="en-US" b="1" dirty="0"/>
          </a:p>
        </p:txBody>
      </p:sp>
    </p:spTree>
    <p:extLst>
      <p:ext uri="{BB962C8B-B14F-4D97-AF65-F5344CB8AC3E}">
        <p14:creationId xmlns:p14="http://schemas.microsoft.com/office/powerpoint/2010/main" val="203238535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55641"/>
            <a:ext cx="8911687" cy="1280890"/>
          </a:xfrm>
        </p:spPr>
        <p:txBody>
          <a:bodyPr/>
          <a:lstStyle/>
          <a:p>
            <a:r>
              <a:rPr lang="en-US" b="1" dirty="0"/>
              <a:t>Table of </a:t>
            </a:r>
            <a:r>
              <a:rPr lang="en-US" b="1" dirty="0" smtClean="0"/>
              <a:t>Contents</a:t>
            </a:r>
            <a:endParaRPr lang="en-US" b="1" dirty="0"/>
          </a:p>
        </p:txBody>
      </p:sp>
      <p:sp>
        <p:nvSpPr>
          <p:cNvPr id="3" name="Content Placeholder 2"/>
          <p:cNvSpPr>
            <a:spLocks noGrp="1"/>
          </p:cNvSpPr>
          <p:nvPr>
            <p:ph idx="1"/>
          </p:nvPr>
        </p:nvSpPr>
        <p:spPr/>
        <p:txBody>
          <a:bodyPr/>
          <a:lstStyle/>
          <a:p>
            <a:r>
              <a:rPr lang="en-US" b="1" dirty="0" smtClean="0"/>
              <a:t>1. </a:t>
            </a:r>
            <a:r>
              <a:rPr lang="en-US" b="1" u="sng" dirty="0"/>
              <a:t>INTRODUCTION</a:t>
            </a:r>
            <a:endParaRPr lang="en-US" b="1" dirty="0"/>
          </a:p>
          <a:p>
            <a:r>
              <a:rPr lang="en-US" b="1" dirty="0" smtClean="0"/>
              <a:t>2. </a:t>
            </a:r>
            <a:r>
              <a:rPr lang="en-US" b="1" u="sng" dirty="0"/>
              <a:t>THE ALPR DATASET</a:t>
            </a:r>
            <a:endParaRPr lang="en-US" b="1" dirty="0"/>
          </a:p>
          <a:p>
            <a:r>
              <a:rPr lang="en-US" b="1" dirty="0" smtClean="0"/>
              <a:t>3. </a:t>
            </a:r>
            <a:r>
              <a:rPr lang="en-US" b="1" u="sng" dirty="0"/>
              <a:t>PROPOSED ALPR APPROACH</a:t>
            </a:r>
            <a:endParaRPr lang="en-US" b="1" dirty="0"/>
          </a:p>
          <a:p>
            <a:r>
              <a:rPr lang="en-US" b="1" dirty="0" smtClean="0"/>
              <a:t>4. </a:t>
            </a:r>
            <a:r>
              <a:rPr lang="en-US" b="1" u="sng" dirty="0" smtClean="0"/>
              <a:t>CONCLUSIONS</a:t>
            </a:r>
            <a:endParaRPr lang="en-US" b="1" dirty="0"/>
          </a:p>
        </p:txBody>
      </p:sp>
    </p:spTree>
    <p:extLst>
      <p:ext uri="{BB962C8B-B14F-4D97-AF65-F5344CB8AC3E}">
        <p14:creationId xmlns:p14="http://schemas.microsoft.com/office/powerpoint/2010/main" val="42575549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1. </a:t>
            </a:r>
            <a:r>
              <a:rPr lang="en-US" b="1" u="sng" dirty="0" smtClean="0"/>
              <a:t>INTRODUCTION</a:t>
            </a:r>
            <a:endParaRPr lang="en-US" b="1" dirty="0"/>
          </a:p>
        </p:txBody>
      </p:sp>
      <p:sp>
        <p:nvSpPr>
          <p:cNvPr id="3" name="Content Placeholder 2"/>
          <p:cNvSpPr>
            <a:spLocks noGrp="1"/>
          </p:cNvSpPr>
          <p:nvPr>
            <p:ph idx="1"/>
          </p:nvPr>
        </p:nvSpPr>
        <p:spPr>
          <a:xfrm>
            <a:off x="2589212" y="1474839"/>
            <a:ext cx="8915400" cy="4436383"/>
          </a:xfrm>
        </p:spPr>
        <p:txBody>
          <a:bodyPr>
            <a:noAutofit/>
          </a:bodyPr>
          <a:lstStyle/>
          <a:p>
            <a:pPr marL="0" lvl="0" indent="0" algn="just" defTabSz="914400">
              <a:lnSpc>
                <a:spcPct val="150000"/>
              </a:lnSpc>
              <a:spcBef>
                <a:spcPts val="0"/>
              </a:spcBef>
              <a:buClrTx/>
              <a:buNone/>
            </a:pPr>
            <a:r>
              <a:rPr lang="en-US" sz="2000" b="1" dirty="0"/>
              <a:t>Automatic License Plate Recognition (ALPR) has been a frequent topic of research due to many practical </a:t>
            </a:r>
            <a:r>
              <a:rPr lang="en-US" sz="2000" b="1" dirty="0" smtClean="0"/>
              <a:t>applications</a:t>
            </a:r>
            <a:r>
              <a:rPr lang="en-US" sz="2000" b="1" dirty="0"/>
              <a:t>.</a:t>
            </a:r>
            <a:endParaRPr lang="en-US" sz="2000" b="1"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31381" y="2541693"/>
            <a:ext cx="5458486" cy="4102271"/>
          </a:xfrm>
          <a:prstGeom prst="rect">
            <a:avLst/>
          </a:prstGeom>
        </p:spPr>
      </p:pic>
    </p:spTree>
    <p:extLst>
      <p:ext uri="{BB962C8B-B14F-4D97-AF65-F5344CB8AC3E}">
        <p14:creationId xmlns:p14="http://schemas.microsoft.com/office/powerpoint/2010/main" val="20337843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1. </a:t>
            </a:r>
            <a:r>
              <a:rPr lang="en-US" b="1" u="sng" dirty="0"/>
              <a:t>INTRODUCTION</a:t>
            </a:r>
            <a:endParaRPr lang="en-US" dirty="0"/>
          </a:p>
        </p:txBody>
      </p:sp>
      <p:sp>
        <p:nvSpPr>
          <p:cNvPr id="3" name="Content Placeholder 2"/>
          <p:cNvSpPr>
            <a:spLocks noGrp="1"/>
          </p:cNvSpPr>
          <p:nvPr>
            <p:ph idx="1"/>
          </p:nvPr>
        </p:nvSpPr>
        <p:spPr>
          <a:xfrm>
            <a:off x="1430594" y="1401097"/>
            <a:ext cx="10530348" cy="4955458"/>
          </a:xfrm>
        </p:spPr>
        <p:txBody>
          <a:bodyPr>
            <a:noAutofit/>
          </a:bodyPr>
          <a:lstStyle/>
          <a:p>
            <a:r>
              <a:rPr lang="en-US" sz="2400" b="1" dirty="0" smtClean="0"/>
              <a:t>The main contributions of this work can be summarized as follows:</a:t>
            </a:r>
            <a:endParaRPr lang="en-US" sz="2400" b="1" dirty="0"/>
          </a:p>
          <a:p>
            <a:pPr lvl="1" algn="just">
              <a:lnSpc>
                <a:spcPct val="150000"/>
              </a:lnSpc>
            </a:pPr>
            <a:r>
              <a:rPr lang="en-US" sz="2200" b="1" dirty="0" smtClean="0"/>
              <a:t>A </a:t>
            </a:r>
            <a:r>
              <a:rPr lang="en-US" sz="2200" b="1" dirty="0"/>
              <a:t>new real-time end-to-end ALPR system using the state-of-the-art YOLO object detection CNNs.</a:t>
            </a:r>
          </a:p>
          <a:p>
            <a:pPr lvl="1" algn="just">
              <a:lnSpc>
                <a:spcPct val="150000"/>
              </a:lnSpc>
            </a:pPr>
            <a:r>
              <a:rPr lang="en-US" sz="2200" b="1" dirty="0"/>
              <a:t>A robust two-stage approach for character segmentation and recognition mainly due to simple data augmentation tricks for training data such as inverted LPs and flipped characters.</a:t>
            </a:r>
          </a:p>
          <a:p>
            <a:pPr lvl="1" algn="just">
              <a:lnSpc>
                <a:spcPct val="150000"/>
              </a:lnSpc>
            </a:pPr>
            <a:r>
              <a:rPr lang="en-US" sz="2200" b="1" dirty="0"/>
              <a:t>A public dataset for ALPR with </a:t>
            </a:r>
            <a:r>
              <a:rPr lang="en-US" sz="2200" b="1" dirty="0" smtClean="0"/>
              <a:t>8000 </a:t>
            </a:r>
            <a:r>
              <a:rPr lang="en-US" sz="2200" b="1" dirty="0"/>
              <a:t>fully annotated images (over 60,000 LP characters) focused on usual and different real-world </a:t>
            </a:r>
            <a:r>
              <a:rPr lang="en-US" sz="2200" b="1" dirty="0" smtClean="0"/>
              <a:t>scenarios.</a:t>
            </a:r>
          </a:p>
        </p:txBody>
      </p:sp>
    </p:spTree>
    <p:extLst>
      <p:ext uri="{BB962C8B-B14F-4D97-AF65-F5344CB8AC3E}">
        <p14:creationId xmlns:p14="http://schemas.microsoft.com/office/powerpoint/2010/main" val="188450198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2. </a:t>
            </a:r>
            <a:r>
              <a:rPr lang="en-US" b="1" u="sng" dirty="0"/>
              <a:t>THE ALPR </a:t>
            </a:r>
            <a:r>
              <a:rPr lang="en-US" b="1" u="sng" dirty="0" smtClean="0"/>
              <a:t>DATASET</a:t>
            </a:r>
            <a:endParaRPr lang="en-US" dirty="0"/>
          </a:p>
        </p:txBody>
      </p:sp>
      <p:sp>
        <p:nvSpPr>
          <p:cNvPr id="3" name="Content Placeholder 2"/>
          <p:cNvSpPr>
            <a:spLocks noGrp="1"/>
          </p:cNvSpPr>
          <p:nvPr>
            <p:ph idx="1"/>
          </p:nvPr>
        </p:nvSpPr>
        <p:spPr>
          <a:xfrm>
            <a:off x="2592925" y="1366344"/>
            <a:ext cx="8915400" cy="3777622"/>
          </a:xfrm>
        </p:spPr>
        <p:txBody>
          <a:bodyPr/>
          <a:lstStyle/>
          <a:p>
            <a:pPr algn="just"/>
            <a:r>
              <a:rPr lang="en-US" b="1" dirty="0"/>
              <a:t>The dataset contains 8,000 images taken from parking lots over a variety of times and vehicles.</a:t>
            </a:r>
          </a:p>
          <a:p>
            <a:pPr algn="just"/>
            <a:r>
              <a:rPr lang="en-US" b="1" dirty="0"/>
              <a:t>Private vehicles have white LPs, while buses, taxis and other transportation vehicles have yellow, blue, red LPs.  </a:t>
            </a:r>
          </a:p>
        </p:txBody>
      </p:sp>
      <p:pic>
        <p:nvPicPr>
          <p:cNvPr id="4" name="Picture 3"/>
          <p:cNvPicPr>
            <a:picLocks noChangeAspect="1"/>
          </p:cNvPicPr>
          <p:nvPr/>
        </p:nvPicPr>
        <p:blipFill>
          <a:blip r:embed="rId2"/>
          <a:stretch>
            <a:fillRect/>
          </a:stretch>
        </p:blipFill>
        <p:spPr>
          <a:xfrm>
            <a:off x="3216165" y="2941542"/>
            <a:ext cx="6674069" cy="3686380"/>
          </a:xfrm>
          <a:prstGeom prst="rect">
            <a:avLst/>
          </a:prstGeom>
        </p:spPr>
      </p:pic>
    </p:spTree>
    <p:extLst>
      <p:ext uri="{BB962C8B-B14F-4D97-AF65-F5344CB8AC3E}">
        <p14:creationId xmlns:p14="http://schemas.microsoft.com/office/powerpoint/2010/main" val="2631704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3. </a:t>
            </a:r>
            <a:r>
              <a:rPr lang="en-US" b="1" dirty="0"/>
              <a:t>PROPOSED ALPR </a:t>
            </a:r>
            <a:r>
              <a:rPr lang="en-US" b="1" dirty="0" smtClean="0"/>
              <a:t>APPROACH</a:t>
            </a:r>
            <a:endParaRPr lang="en-US" dirty="0"/>
          </a:p>
        </p:txBody>
      </p:sp>
      <p:sp>
        <p:nvSpPr>
          <p:cNvPr id="3" name="Content Placeholder 2"/>
          <p:cNvSpPr>
            <a:spLocks noGrp="1"/>
          </p:cNvSpPr>
          <p:nvPr>
            <p:ph idx="1"/>
          </p:nvPr>
        </p:nvSpPr>
        <p:spPr/>
        <p:txBody>
          <a:bodyPr/>
          <a:lstStyle/>
          <a:p>
            <a:r>
              <a:rPr lang="en-US" b="1" dirty="0"/>
              <a:t>Fig. 2 illustrates the ALPR pipeline, explained throughout this section.</a:t>
            </a:r>
          </a:p>
          <a:p>
            <a:endParaRPr lang="en-US" dirty="0"/>
          </a:p>
        </p:txBody>
      </p:sp>
      <p:pic>
        <p:nvPicPr>
          <p:cNvPr id="4" name="Picture 3"/>
          <p:cNvPicPr>
            <a:picLocks noChangeAspect="1"/>
          </p:cNvPicPr>
          <p:nvPr/>
        </p:nvPicPr>
        <p:blipFill>
          <a:blip r:embed="rId3"/>
          <a:stretch>
            <a:fillRect/>
          </a:stretch>
        </p:blipFill>
        <p:spPr>
          <a:xfrm>
            <a:off x="2494454" y="2726886"/>
            <a:ext cx="9413277" cy="3184335"/>
          </a:xfrm>
          <a:prstGeom prst="rect">
            <a:avLst/>
          </a:prstGeom>
        </p:spPr>
      </p:pic>
      <p:sp>
        <p:nvSpPr>
          <p:cNvPr id="5" name="Rectangle 4"/>
          <p:cNvSpPr/>
          <p:nvPr/>
        </p:nvSpPr>
        <p:spPr>
          <a:xfrm>
            <a:off x="2839827" y="6069724"/>
            <a:ext cx="6999890" cy="369332"/>
          </a:xfrm>
          <a:prstGeom prst="rect">
            <a:avLst/>
          </a:prstGeom>
        </p:spPr>
        <p:txBody>
          <a:bodyPr wrap="square">
            <a:spAutoFit/>
          </a:bodyPr>
          <a:lstStyle/>
          <a:p>
            <a:r>
              <a:rPr lang="en-US" dirty="0" smtClean="0">
                <a:solidFill>
                  <a:srgbClr val="000000"/>
                </a:solidFill>
                <a:effectLst/>
                <a:latin typeface="Times New Roman" charset="0"/>
                <a:ea typeface="Calibri" charset="0"/>
                <a:cs typeface="Times New Roman" charset="0"/>
              </a:rPr>
              <a:t>Fig. 2. An usual ALPR pipeline having temporal redundancy at the end.</a:t>
            </a:r>
            <a:endParaRPr lang="en-US" sz="1600" dirty="0">
              <a:effectLst/>
              <a:latin typeface="Calibri" charset="0"/>
              <a:cs typeface="Times New Roman" charset="0"/>
            </a:endParaRPr>
          </a:p>
        </p:txBody>
      </p:sp>
    </p:spTree>
    <p:extLst>
      <p:ext uri="{BB962C8B-B14F-4D97-AF65-F5344CB8AC3E}">
        <p14:creationId xmlns:p14="http://schemas.microsoft.com/office/powerpoint/2010/main" val="191601177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3. PROPOSED ALPR APPROACH</a:t>
            </a:r>
            <a:endParaRPr lang="en-US" dirty="0"/>
          </a:p>
        </p:txBody>
      </p:sp>
      <p:sp>
        <p:nvSpPr>
          <p:cNvPr id="3" name="Content Placeholder 2"/>
          <p:cNvSpPr>
            <a:spLocks noGrp="1"/>
          </p:cNvSpPr>
          <p:nvPr>
            <p:ph idx="1"/>
          </p:nvPr>
        </p:nvSpPr>
        <p:spPr>
          <a:xfrm>
            <a:off x="2589212" y="1905000"/>
            <a:ext cx="8915400" cy="4006222"/>
          </a:xfrm>
        </p:spPr>
        <p:txBody>
          <a:bodyPr/>
          <a:lstStyle/>
          <a:p>
            <a:pPr algn="just">
              <a:lnSpc>
                <a:spcPct val="150000"/>
              </a:lnSpc>
            </a:pPr>
            <a:r>
              <a:rPr lang="en-US" b="1" dirty="0">
                <a:solidFill>
                  <a:schemeClr val="tx1"/>
                </a:solidFill>
              </a:rPr>
              <a:t>Since many characters might not be perfectly segmented, containing missing parts, and as each character is relatively small, even one pixel difference between the ground truth and the prediction might impair the character’s recognition</a:t>
            </a:r>
            <a:r>
              <a:rPr lang="en-US" b="1" dirty="0" smtClean="0">
                <a:solidFill>
                  <a:schemeClr val="tx1"/>
                </a:solidFill>
              </a:rPr>
              <a:t>.</a:t>
            </a:r>
            <a:endParaRPr lang="en-US" b="1" dirty="0">
              <a:solidFill>
                <a:schemeClr val="tx1"/>
              </a:solidFill>
            </a:endParaRPr>
          </a:p>
        </p:txBody>
      </p:sp>
      <p:pic>
        <p:nvPicPr>
          <p:cNvPr id="4" name="Picture 3"/>
          <p:cNvPicPr>
            <a:picLocks noChangeAspect="1"/>
          </p:cNvPicPr>
          <p:nvPr/>
        </p:nvPicPr>
        <p:blipFill>
          <a:blip r:embed="rId3"/>
          <a:stretch>
            <a:fillRect/>
          </a:stretch>
        </p:blipFill>
        <p:spPr>
          <a:xfrm>
            <a:off x="2831689" y="3759993"/>
            <a:ext cx="8209935" cy="2033242"/>
          </a:xfrm>
          <a:prstGeom prst="rect">
            <a:avLst/>
          </a:prstGeom>
        </p:spPr>
      </p:pic>
      <p:sp>
        <p:nvSpPr>
          <p:cNvPr id="5" name="Rectangle 4"/>
          <p:cNvSpPr/>
          <p:nvPr/>
        </p:nvSpPr>
        <p:spPr>
          <a:xfrm>
            <a:off x="4161692" y="5955156"/>
            <a:ext cx="5284460" cy="369332"/>
          </a:xfrm>
          <a:prstGeom prst="rect">
            <a:avLst/>
          </a:prstGeom>
        </p:spPr>
        <p:txBody>
          <a:bodyPr wrap="none">
            <a:spAutoFit/>
          </a:bodyPr>
          <a:lstStyle/>
          <a:p>
            <a:pPr indent="457200" algn="ctr">
              <a:spcAft>
                <a:spcPts val="800"/>
              </a:spcAft>
            </a:pPr>
            <a:r>
              <a:rPr lang="en-US" dirty="0" smtClean="0">
                <a:solidFill>
                  <a:srgbClr val="000000"/>
                </a:solidFill>
                <a:effectLst/>
                <a:latin typeface="Times New Roman" charset="0"/>
                <a:ea typeface="Calibri" charset="0"/>
                <a:cs typeface="Times New Roman" charset="0"/>
              </a:rPr>
              <a:t>Fig. 3. Comparison of different values of padding.</a:t>
            </a:r>
            <a:endParaRPr lang="en-US" sz="1600" dirty="0">
              <a:effectLst/>
              <a:latin typeface="Calibri" charset="0"/>
              <a:cs typeface="Times New Roman" charset="0"/>
            </a:endParaRPr>
          </a:p>
        </p:txBody>
      </p:sp>
    </p:spTree>
    <p:extLst>
      <p:ext uri="{BB962C8B-B14F-4D97-AF65-F5344CB8AC3E}">
        <p14:creationId xmlns:p14="http://schemas.microsoft.com/office/powerpoint/2010/main" val="61968508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3. PROPOSED ALPR APPROACH</a:t>
            </a:r>
            <a:endParaRPr lang="en-US" dirty="0"/>
          </a:p>
        </p:txBody>
      </p:sp>
      <p:sp>
        <p:nvSpPr>
          <p:cNvPr id="3" name="Content Placeholder 2"/>
          <p:cNvSpPr>
            <a:spLocks noGrp="1"/>
          </p:cNvSpPr>
          <p:nvPr>
            <p:ph idx="1"/>
          </p:nvPr>
        </p:nvSpPr>
        <p:spPr>
          <a:xfrm>
            <a:off x="2400300" y="1592827"/>
            <a:ext cx="9280423" cy="3684214"/>
          </a:xfrm>
        </p:spPr>
        <p:txBody>
          <a:bodyPr/>
          <a:lstStyle/>
          <a:p>
            <a:pPr algn="just">
              <a:lnSpc>
                <a:spcPct val="150000"/>
              </a:lnSpc>
            </a:pPr>
            <a:r>
              <a:rPr lang="en-US" b="1" dirty="0">
                <a:solidFill>
                  <a:schemeClr val="tx1"/>
                </a:solidFill>
              </a:rPr>
              <a:t>Having knowledge of the specific LP country layout (e.g., the Vietnam layout), we know which characters are letters and which are digits by their position. </a:t>
            </a:r>
          </a:p>
          <a:p>
            <a:pPr>
              <a:lnSpc>
                <a:spcPct val="150000"/>
              </a:lnSpc>
            </a:pPr>
            <a:endParaRPr lang="en-US" dirty="0"/>
          </a:p>
        </p:txBody>
      </p:sp>
      <p:pic>
        <p:nvPicPr>
          <p:cNvPr id="4" name="Picture 3"/>
          <p:cNvPicPr>
            <a:picLocks noChangeAspect="1"/>
          </p:cNvPicPr>
          <p:nvPr/>
        </p:nvPicPr>
        <p:blipFill>
          <a:blip r:embed="rId3"/>
          <a:stretch>
            <a:fillRect/>
          </a:stretch>
        </p:blipFill>
        <p:spPr>
          <a:xfrm>
            <a:off x="3141406" y="2829283"/>
            <a:ext cx="7034981" cy="3885728"/>
          </a:xfrm>
          <a:prstGeom prst="rect">
            <a:avLst/>
          </a:prstGeom>
        </p:spPr>
      </p:pic>
    </p:spTree>
    <p:extLst>
      <p:ext uri="{BB962C8B-B14F-4D97-AF65-F5344CB8AC3E}">
        <p14:creationId xmlns:p14="http://schemas.microsoft.com/office/powerpoint/2010/main" val="28182404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4. </a:t>
            </a:r>
            <a:r>
              <a:rPr lang="en-US" b="1" u="sng" dirty="0" smtClean="0"/>
              <a:t>CONCLUSIONS</a:t>
            </a:r>
            <a:endParaRPr lang="en-US" dirty="0"/>
          </a:p>
        </p:txBody>
      </p:sp>
      <p:sp>
        <p:nvSpPr>
          <p:cNvPr id="3" name="Content Placeholder 2"/>
          <p:cNvSpPr>
            <a:spLocks noGrp="1"/>
          </p:cNvSpPr>
          <p:nvPr>
            <p:ph idx="1"/>
          </p:nvPr>
        </p:nvSpPr>
        <p:spPr/>
        <p:txBody>
          <a:bodyPr>
            <a:normAutofit/>
          </a:bodyPr>
          <a:lstStyle/>
          <a:p>
            <a:pPr algn="just">
              <a:lnSpc>
                <a:spcPct val="150000"/>
              </a:lnSpc>
            </a:pPr>
            <a:r>
              <a:rPr lang="en-US" sz="2400" b="1" dirty="0"/>
              <a:t>A</a:t>
            </a:r>
            <a:r>
              <a:rPr lang="en-US" sz="2400" b="1" dirty="0" smtClean="0"/>
              <a:t> </a:t>
            </a:r>
            <a:r>
              <a:rPr lang="en-US" sz="2400" b="1" dirty="0"/>
              <a:t>robust real-time end-to-end ALPR system using the state-of-the-art YOLO object detection CNNs</a:t>
            </a:r>
            <a:r>
              <a:rPr lang="en-US" sz="2400" b="1" dirty="0" smtClean="0"/>
              <a:t>.</a:t>
            </a:r>
          </a:p>
          <a:p>
            <a:pPr algn="just">
              <a:lnSpc>
                <a:spcPct val="150000"/>
              </a:lnSpc>
            </a:pPr>
            <a:r>
              <a:rPr lang="en-US" sz="2400" b="1" dirty="0" smtClean="0"/>
              <a:t>The </a:t>
            </a:r>
            <a:r>
              <a:rPr lang="en-US" sz="2400" b="1" dirty="0"/>
              <a:t>proposed ALPR system is robust to locate vehicle, LPs and alphanumeric characters from any other country</a:t>
            </a:r>
            <a:r>
              <a:rPr lang="en-US" sz="2400" b="1" dirty="0" smtClean="0"/>
              <a:t>.</a:t>
            </a:r>
            <a:endParaRPr lang="en-US" sz="2400" b="1" dirty="0"/>
          </a:p>
        </p:txBody>
      </p:sp>
    </p:spTree>
    <p:extLst>
      <p:ext uri="{BB962C8B-B14F-4D97-AF65-F5344CB8AC3E}">
        <p14:creationId xmlns:p14="http://schemas.microsoft.com/office/powerpoint/2010/main" val="26203309"/>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143</TotalTime>
  <Words>757</Words>
  <Application>Microsoft Macintosh PowerPoint</Application>
  <PresentationFormat>Widescreen</PresentationFormat>
  <Paragraphs>54</Paragraphs>
  <Slides>9</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Calibri</vt:lpstr>
      <vt:lpstr>Century Gothic</vt:lpstr>
      <vt:lpstr>Times New Roman</vt:lpstr>
      <vt:lpstr>Wingdings 3</vt:lpstr>
      <vt:lpstr>Arial</vt:lpstr>
      <vt:lpstr>Wisp</vt:lpstr>
      <vt:lpstr>A Automatic License Plate Recognition Based  on the YOLO Detector</vt:lpstr>
      <vt:lpstr>Table of Contents</vt:lpstr>
      <vt:lpstr>1. INTRODUCTION</vt:lpstr>
      <vt:lpstr>1. INTRODUCTION</vt:lpstr>
      <vt:lpstr>2. THE ALPR DATASET</vt:lpstr>
      <vt:lpstr>3. PROPOSED ALPR APPROACH</vt:lpstr>
      <vt:lpstr>3. PROPOSED ALPR APPROACH</vt:lpstr>
      <vt:lpstr>3. PROPOSED ALPR APPROACH</vt:lpstr>
      <vt:lpstr>4. CONCLUSIONS</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System License Plate Recognition Based  on the YOLO Detector</dc:title>
  <dc:creator>Microsoft Office User</dc:creator>
  <cp:lastModifiedBy>Microsoft Office User</cp:lastModifiedBy>
  <cp:revision>12</cp:revision>
  <dcterms:created xsi:type="dcterms:W3CDTF">2022-09-09T07:35:41Z</dcterms:created>
  <dcterms:modified xsi:type="dcterms:W3CDTF">2022-09-09T09:59:32Z</dcterms:modified>
</cp:coreProperties>
</file>

<file path=docProps/thumbnail.jpeg>
</file>